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9" r:id="rId4"/>
    <p:sldId id="270" r:id="rId5"/>
    <p:sldId id="271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4629"/>
  </p:normalViewPr>
  <p:slideViewPr>
    <p:cSldViewPr snapToGrid="0" snapToObjects="1">
      <p:cViewPr varScale="1">
        <p:scale>
          <a:sx n="107" d="100"/>
          <a:sy n="107" d="100"/>
        </p:scale>
        <p:origin x="17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316683-59DE-C541-8DA8-E03CB599B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1529081-EEEC-E14F-8FB9-5DD7A8542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73BF81-C2EC-594B-BE8A-7FD093B1A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1CF26D-B057-3849-8AC9-A2EA96662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75DB6F-B0E0-2548-9971-5946D5396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5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C35C9-43E9-8843-A040-94A14932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02ACDB-F925-A24E-9796-726FA567E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841B35-B224-C14B-917F-71125A59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67BEFD-B630-4942-BA1D-A0E59C55B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F41AEC-0AF0-4C48-858C-472D8069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94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DD7F2CA-20CE-6845-9003-13D872B12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9C585B-D441-9642-9C96-F02958C21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F3B2AD-197E-4F4E-8C92-501DA6A44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FBACE0-0294-B646-9F86-20FC5B377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B3C298-03FA-304B-8FDE-59A52EF5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5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58C4E8-89D1-384F-8837-0EAD11754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669676-C427-8A40-A303-808DA31BB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10C13D-70A7-5D45-AC8A-E76640DF7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8BB418-D827-844C-B6C3-E93509390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E2EF86-5DB6-054E-BF8D-8B0730E2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240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74840-AC37-6B43-A314-517E4812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1F206B-846C-BD43-B552-4BFDDE34B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0E22302-7683-5D4D-BCAE-5FC9DD2A8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58368B0-019A-E04C-92D9-00816A21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440680-D12E-054B-A5E4-6A58793B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9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65483-2554-5544-97D7-3D38FAE83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831FCD-7EC0-8F4A-A413-FB054FA993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EA5E7A-3066-9041-ADC2-25A5356626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A474FB-819F-314C-B168-22240DF6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170941-4CB9-6541-9D2E-B005586B3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87F5A7-D969-F44F-9A24-00B7D7B43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2B6629-F819-4F49-9EE2-5CEAA59B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AA2AD2-7B46-A541-A297-49258CA9A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38C4020-9D7C-7141-ACBE-CCF787920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D75EDF-AAA9-194B-8B0D-B7059ACAD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32C9EF8-1D65-4A43-8E9E-2E9E74ABB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356A51D-764B-EB45-B714-E8DF289A8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7A7F841-B172-4649-9054-829EF5BA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4E2B430-4A4D-D149-854E-5DFEB4CBB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99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D2332-6792-D641-92DD-5E509683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29DBB2-F564-AD4B-AC71-3FFAB1B93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E18667A-B56E-5443-AF11-67B880638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3B9C641-0D83-FC46-87FF-56742CE2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51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C2425BB-DB20-8E49-9EB3-09E44212B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7CA7AB-0A9A-1D4B-9720-38A318936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6BC041-1BBC-2148-996D-A8765883B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809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88F6CD-CDD6-7049-9E3F-D95973FE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1E4EB1-F992-324E-9076-CB66AA232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EF0EB5B-5BBA-4846-8227-0E66CF8248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23D6E-ACE2-964A-B6C7-022A8D84B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CE29F6-A9FC-784D-8465-33EABC07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014271-AF3E-5D48-82A2-28DD0B8F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07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D6D53D-D944-3241-8CC9-9CA26650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9A85B53-4F7E-5849-A70A-4080500CB0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BB178C3-8CF6-614E-B4D9-C737BAD4B6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06D0374-3208-1944-8830-DCF235731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9E1B9E-4F06-1644-A50B-4E4C1412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4B1EC6-0A97-4540-BE92-7102BA302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610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A875FC-6278-344B-B373-AD6BAEF9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CF2E38-44DC-704E-A29F-A66C569D7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D839D6-8D13-3C4D-9330-90C02C5F1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7DBAF-CF7D-814E-9E28-978571BC8F39}" type="datetimeFigureOut">
              <a:rPr lang="ru-RU" smtClean="0"/>
              <a:t>20.02.2019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4D5E6F-D078-144D-853D-F97CDCAF77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45EF37-3E05-E942-9EC2-D4B72D371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1E728-41AC-DE4E-8505-36C84867BC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5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1848" y="170080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Lecture 3 </a:t>
            </a:r>
            <a:br>
              <a:rPr lang="en-US" dirty="0"/>
            </a:br>
            <a:r>
              <a:rPr lang="en-US" dirty="0"/>
              <a:t>Combinational units.</a:t>
            </a:r>
            <a:br>
              <a:rPr lang="en-US" dirty="0"/>
            </a:br>
            <a:r>
              <a:rPr lang="en-US" dirty="0"/>
              <a:t>Adders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27648" y="3429000"/>
            <a:ext cx="6400800" cy="2736304"/>
          </a:xfrm>
        </p:spPr>
        <p:txBody>
          <a:bodyPr>
            <a:normAutofit/>
          </a:bodyPr>
          <a:lstStyle/>
          <a:p>
            <a:r>
              <a:rPr lang="en-US" dirty="0"/>
              <a:t>Computing platforms, semester 2</a:t>
            </a:r>
          </a:p>
          <a:p>
            <a:r>
              <a:rPr lang="en-US" dirty="0"/>
              <a:t>Novosibirsk State University</a:t>
            </a:r>
            <a:br>
              <a:rPr lang="en-US" dirty="0"/>
            </a:br>
            <a:r>
              <a:rPr lang="en-US" dirty="0"/>
              <a:t>University of Hertfordshire</a:t>
            </a:r>
          </a:p>
          <a:p>
            <a:r>
              <a:rPr lang="en-US" dirty="0"/>
              <a:t>D. Irtegov, </a:t>
            </a:r>
            <a:r>
              <a:rPr lang="en-US" dirty="0" err="1"/>
              <a:t>A.Shafarenko</a:t>
            </a:r>
            <a:endParaRPr lang="en-US" dirty="0"/>
          </a:p>
          <a:p>
            <a:r>
              <a:rPr lang="en-US" dirty="0"/>
              <a:t>2019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748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46362E-5610-3C45-B358-F352B856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deal with carry propagation delay?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10CFF1-3404-3C45-AC81-F852266BA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A sequential adder.</a:t>
            </a:r>
          </a:p>
          <a:p>
            <a:pPr lvl="1"/>
            <a:r>
              <a:rPr lang="en-US" dirty="0"/>
              <a:t>Carry propagation time for N-bit adder ~=N(delay of single adder)</a:t>
            </a:r>
          </a:p>
          <a:p>
            <a:pPr lvl="1"/>
            <a:r>
              <a:rPr lang="en-US" dirty="0"/>
              <a:t>Why bother building N adders if they cannot actually work in parallel?</a:t>
            </a:r>
          </a:p>
        </p:txBody>
      </p:sp>
      <p:pic>
        <p:nvPicPr>
          <p:cNvPr id="5122" name="Picture 2" descr="images">
            <a:extLst>
              <a:ext uri="{FF2B5EF4-FFF2-40B4-BE49-F238E27FC236}">
                <a16:creationId xmlns:a16="http://schemas.microsoft.com/office/drawing/2014/main" id="{5C944E15-56B1-F049-B62F-2888C3DD3B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670" y="3227120"/>
            <a:ext cx="91059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224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7DA3D-17F2-054C-8E19-2143D81AB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Carry-save adder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B8AAAF-C2DF-1A45-87ED-309EB75F5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 is provided as two bits (carry not propagated)</a:t>
            </a:r>
          </a:p>
          <a:p>
            <a:r>
              <a:rPr lang="ru-RU" dirty="0"/>
              <a:t>10111010101011011111000000001101 + 11011110101011011011111011101111 = 21122120202022022122111011102212</a:t>
            </a:r>
            <a:endParaRPr lang="en-US" dirty="0"/>
          </a:p>
          <a:p>
            <a:r>
              <a:rPr lang="en-US" dirty="0"/>
              <a:t>To produce binary number, we still need to propagate carry</a:t>
            </a:r>
          </a:p>
          <a:p>
            <a:r>
              <a:rPr lang="en-US" dirty="0"/>
              <a:t>But we can add these saved-carry numbers without converting to binary</a:t>
            </a:r>
          </a:p>
          <a:p>
            <a:r>
              <a:rPr lang="en-US" dirty="0"/>
              <a:t>And propagate only on last stage</a:t>
            </a:r>
          </a:p>
          <a:p>
            <a:r>
              <a:rPr lang="en-US" dirty="0"/>
              <a:t>Carry-save adders are used in multiplicators, in cryptography, </a:t>
            </a:r>
            <a:r>
              <a:rPr lang="en-US" dirty="0" err="1"/>
              <a:t>etc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9031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22E4C3-8A8A-A149-918F-C781F66E8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Carry-lookahead</a:t>
            </a:r>
            <a:endParaRPr lang="ru-RU" dirty="0"/>
          </a:p>
        </p:txBody>
      </p:sp>
      <p:sp>
        <p:nvSpPr>
          <p:cNvPr id="6153" name="Content Placeholder 6152">
            <a:extLst>
              <a:ext uri="{FF2B5EF4-FFF2-40B4-BE49-F238E27FC236}">
                <a16:creationId xmlns:a16="http://schemas.microsoft.com/office/drawing/2014/main" id="{57A67446-6CD9-4B05-AC52-FF613EAE7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en-US" sz="2000" dirty="0"/>
              <a:t>Instead of </a:t>
            </a:r>
            <a:r>
              <a:rPr lang="en-US" sz="2000" dirty="0" err="1"/>
              <a:t>Cout</a:t>
            </a:r>
            <a:r>
              <a:rPr lang="en-US" sz="2000" dirty="0"/>
              <a:t>, every adder provides two signals, </a:t>
            </a:r>
            <a:br>
              <a:rPr lang="en-US" sz="2000" dirty="0"/>
            </a:br>
            <a:r>
              <a:rPr lang="en-US" sz="2000" dirty="0"/>
              <a:t>P (propagate) and G (generate)</a:t>
            </a:r>
          </a:p>
          <a:p>
            <a:r>
              <a:rPr lang="en-US" sz="2000" dirty="0"/>
              <a:t>P(A,B)=</a:t>
            </a:r>
            <a:r>
              <a:rPr lang="en-US" sz="2000" dirty="0" err="1"/>
              <a:t>AvB</a:t>
            </a:r>
            <a:endParaRPr lang="en-US" sz="2000" dirty="0"/>
          </a:p>
          <a:p>
            <a:r>
              <a:rPr lang="en-US" sz="2000" dirty="0"/>
              <a:t>G(A,B)=A^B</a:t>
            </a:r>
          </a:p>
          <a:p>
            <a:r>
              <a:rPr lang="en-US" sz="2000" dirty="0"/>
              <a:t>C</a:t>
            </a:r>
            <a:r>
              <a:rPr lang="en-US" sz="2000" baseline="-25000" dirty="0"/>
              <a:t>i+1</a:t>
            </a:r>
            <a:r>
              <a:rPr lang="en-US" sz="2000" dirty="0"/>
              <a:t>=</a:t>
            </a:r>
            <a:r>
              <a:rPr lang="en-US" sz="2000" dirty="0" err="1"/>
              <a:t>G</a:t>
            </a:r>
            <a:r>
              <a:rPr lang="en-US" sz="2000" baseline="-25000" dirty="0" err="1"/>
              <a:t>i</a:t>
            </a:r>
            <a:r>
              <a:rPr lang="en-US" sz="2000" dirty="0" err="1"/>
              <a:t>v</a:t>
            </a:r>
            <a:r>
              <a:rPr lang="en-US" sz="2000" dirty="0"/>
              <a:t>(</a:t>
            </a:r>
            <a:r>
              <a:rPr lang="en-US" sz="2000" dirty="0" err="1"/>
              <a:t>P</a:t>
            </a:r>
            <a:r>
              <a:rPr lang="en-US" sz="2000" baseline="-25000" dirty="0" err="1"/>
              <a:t>i</a:t>
            </a:r>
            <a:r>
              <a:rPr lang="en-US" sz="2000" dirty="0" err="1"/>
              <a:t>^C</a:t>
            </a:r>
            <a:r>
              <a:rPr lang="en-US" sz="2000" baseline="-25000" dirty="0" err="1"/>
              <a:t>i</a:t>
            </a:r>
            <a:r>
              <a:rPr lang="en-US" sz="2000" dirty="0"/>
              <a:t>)</a:t>
            </a:r>
          </a:p>
          <a:p>
            <a:r>
              <a:rPr lang="en-US" sz="2000" dirty="0"/>
              <a:t>Actually, a recursive formula</a:t>
            </a:r>
          </a:p>
          <a:p>
            <a:r>
              <a:rPr lang="en-US" sz="2000" dirty="0"/>
              <a:t>C</a:t>
            </a:r>
            <a:r>
              <a:rPr lang="en-US" sz="2000" baseline="-25000" dirty="0"/>
              <a:t>4</a:t>
            </a:r>
            <a:r>
              <a:rPr lang="en-US" sz="2000" dirty="0"/>
              <a:t>=G</a:t>
            </a:r>
            <a:r>
              <a:rPr lang="en-US" sz="2000" baseline="-25000" dirty="0"/>
              <a:t>3</a:t>
            </a:r>
            <a:r>
              <a:rPr lang="en-US" sz="2000" dirty="0"/>
              <a:t>v(P</a:t>
            </a:r>
            <a:r>
              <a:rPr lang="en-US" sz="2000" baseline="-25000" dirty="0"/>
              <a:t>3</a:t>
            </a:r>
            <a:r>
              <a:rPr lang="en-US" sz="2000" dirty="0"/>
              <a:t>^G</a:t>
            </a:r>
            <a:r>
              <a:rPr lang="en-US" sz="2000" baseline="-25000" dirty="0"/>
              <a:t>2</a:t>
            </a:r>
            <a:r>
              <a:rPr lang="en-US" sz="2000" dirty="0"/>
              <a:t>)v(G</a:t>
            </a:r>
            <a:r>
              <a:rPr lang="en-US" sz="2000" baseline="-25000" dirty="0"/>
              <a:t>1</a:t>
            </a:r>
            <a:r>
              <a:rPr lang="en-US" sz="2000" dirty="0"/>
              <a:t>^P</a:t>
            </a:r>
            <a:r>
              <a:rPr lang="en-US" sz="2000" baseline="-25000" dirty="0"/>
              <a:t>2</a:t>
            </a:r>
            <a:r>
              <a:rPr lang="en-US" sz="2000" dirty="0"/>
              <a:t>^P</a:t>
            </a:r>
            <a:r>
              <a:rPr lang="en-US" sz="2000" baseline="-25000" dirty="0"/>
              <a:t>3</a:t>
            </a:r>
            <a:r>
              <a:rPr lang="en-US" sz="2000" dirty="0"/>
              <a:t>)v</a:t>
            </a:r>
            <a:br>
              <a:rPr lang="en-US" sz="2000" dirty="0"/>
            </a:br>
            <a:r>
              <a:rPr lang="en-US" sz="2000" dirty="0"/>
              <a:t>(G</a:t>
            </a:r>
            <a:r>
              <a:rPr lang="en-US" sz="2000" baseline="-25000" dirty="0"/>
              <a:t>0</a:t>
            </a:r>
            <a:r>
              <a:rPr lang="en-US" sz="2000" dirty="0"/>
              <a:t>^P</a:t>
            </a:r>
            <a:r>
              <a:rPr lang="en-US" sz="2000" baseline="-25000" dirty="0"/>
              <a:t>1</a:t>
            </a:r>
            <a:r>
              <a:rPr lang="en-US" sz="2000" dirty="0"/>
              <a:t>^P</a:t>
            </a:r>
            <a:r>
              <a:rPr lang="en-US" sz="2000" baseline="-25000" dirty="0"/>
              <a:t>2</a:t>
            </a:r>
            <a:r>
              <a:rPr lang="en-US" sz="2000" dirty="0"/>
              <a:t>^P</a:t>
            </a:r>
            <a:r>
              <a:rPr lang="en-US" sz="2000" baseline="-25000" dirty="0"/>
              <a:t>3</a:t>
            </a:r>
            <a:r>
              <a:rPr lang="en-US" sz="2000" dirty="0"/>
              <a:t>)v(C</a:t>
            </a:r>
            <a:r>
              <a:rPr lang="en-US" sz="2000" baseline="-25000" dirty="0"/>
              <a:t>0</a:t>
            </a:r>
            <a:r>
              <a:rPr lang="en-US" sz="2000" dirty="0"/>
              <a:t>^P</a:t>
            </a:r>
            <a:r>
              <a:rPr lang="en-US" sz="2000" baseline="-25000" dirty="0"/>
              <a:t>0</a:t>
            </a:r>
            <a:r>
              <a:rPr lang="en-US" sz="2000" dirty="0"/>
              <a:t>^P</a:t>
            </a:r>
            <a:r>
              <a:rPr lang="en-US" sz="2000" baseline="-25000" dirty="0"/>
              <a:t>1</a:t>
            </a:r>
            <a:r>
              <a:rPr lang="en-US" sz="2000" dirty="0"/>
              <a:t>^P</a:t>
            </a:r>
            <a:r>
              <a:rPr lang="en-US" sz="2000" baseline="-25000" dirty="0"/>
              <a:t>2</a:t>
            </a:r>
            <a:r>
              <a:rPr lang="en-US" sz="2000" dirty="0"/>
              <a:t>^P</a:t>
            </a:r>
            <a:r>
              <a:rPr lang="en-US" sz="2000" baseline="-25000" dirty="0"/>
              <a:t>3</a:t>
            </a:r>
            <a:r>
              <a:rPr lang="en-US" sz="2000" dirty="0"/>
              <a:t>)</a:t>
            </a:r>
          </a:p>
          <a:p>
            <a:r>
              <a:rPr lang="en-US" sz="2000" dirty="0"/>
              <a:t>Gate count O(N</a:t>
            </a:r>
            <a:r>
              <a:rPr lang="en-US" sz="2000" baseline="30000" dirty="0"/>
              <a:t>2</a:t>
            </a:r>
            <a:r>
              <a:rPr lang="en-US" sz="2000" dirty="0"/>
              <a:t>), but delay close to constant</a:t>
            </a:r>
          </a:p>
        </p:txBody>
      </p:sp>
      <p:pic>
        <p:nvPicPr>
          <p:cNvPr id="6150" name="Picture 6" descr="https://upload.wikimedia.org/wikipedia/commons/thumb/0/04/4-bit_carry_lookahead_adder.svg/2560px-4-bit_carry_lookahead_adder.svg.png">
            <a:extLst>
              <a:ext uri="{FF2B5EF4-FFF2-40B4-BE49-F238E27FC236}">
                <a16:creationId xmlns:a16="http://schemas.microsoft.com/office/drawing/2014/main" id="{0AE2324F-CC6E-B743-AE60-2EF0BA9F9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932" y="1952360"/>
            <a:ext cx="6827881" cy="409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2789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0A756-6652-C041-9A34-8C8A3782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4-bit carry lookahead in Logisim</a:t>
            </a:r>
            <a:endParaRPr lang="ru-RU" dirty="0"/>
          </a:p>
        </p:txBody>
      </p:sp>
      <p:pic>
        <p:nvPicPr>
          <p:cNvPr id="7170" name="Picture 2" descr="Carry generation for 4-bit CLA">
            <a:extLst>
              <a:ext uri="{FF2B5EF4-FFF2-40B4-BE49-F238E27FC236}">
                <a16:creationId xmlns:a16="http://schemas.microsoft.com/office/drawing/2014/main" id="{E9CE5E6E-C29B-2B44-96D0-03E196A850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685" y="1601950"/>
            <a:ext cx="4216399" cy="450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144C5E-11DA-E84E-ACCB-27110F538AC7}"/>
              </a:ext>
            </a:extLst>
          </p:cNvPr>
          <p:cNvSpPr txBox="1"/>
          <p:nvPr/>
        </p:nvSpPr>
        <p:spPr>
          <a:xfrm>
            <a:off x="938151" y="1690688"/>
            <a:ext cx="51578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Delay depends on number of gates the signal passes between input and output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/>
              <a:t>NOT</a:t>
            </a:r>
            <a:r>
              <a:rPr lang="en-US" sz="2400" dirty="0"/>
              <a:t> on total number of 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this design, C3 produced from 7 input signals, but each of these signals pass only two 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So, we can improve speed by </a:t>
            </a:r>
            <a:r>
              <a:rPr lang="en-US" sz="2400" i="1" dirty="0"/>
              <a:t>increasing</a:t>
            </a:r>
            <a:r>
              <a:rPr lang="en-US" sz="2400" dirty="0"/>
              <a:t> number of gates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computing, simpler is not always better </a:t>
            </a:r>
          </a:p>
        </p:txBody>
      </p:sp>
    </p:spTree>
    <p:extLst>
      <p:ext uri="{BB962C8B-B14F-4D97-AF65-F5344CB8AC3E}">
        <p14:creationId xmlns:p14="http://schemas.microsoft.com/office/powerpoint/2010/main" val="2988439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CBA53-B692-DB40-8E97-26FA11E6D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produce multibit adder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929768-0865-A948-B846-B32EB621E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Often, a combination of ripple carry and carry lookahead is used</a:t>
            </a:r>
          </a:p>
          <a:p>
            <a:r>
              <a:rPr lang="en-US" dirty="0"/>
              <a:t>16-bit adder can be implemented from 4-bit units as:</a:t>
            </a:r>
          </a:p>
          <a:p>
            <a:pPr lvl="1"/>
            <a:r>
              <a:rPr lang="en-US" dirty="0"/>
              <a:t>ripple-carry connected via carry-lookahead</a:t>
            </a:r>
          </a:p>
          <a:p>
            <a:pPr lvl="1"/>
            <a:r>
              <a:rPr lang="en-US" dirty="0"/>
              <a:t>carry lookaheads connected via ripple carry</a:t>
            </a:r>
          </a:p>
          <a:p>
            <a:pPr lvl="1"/>
            <a:r>
              <a:rPr lang="en-US" dirty="0"/>
              <a:t>carry lookaheads connected via second level carry lookahead</a:t>
            </a:r>
          </a:p>
          <a:p>
            <a:r>
              <a:rPr lang="en-US" dirty="0"/>
              <a:t>Other tricks, like carry-skip (aka carry bypass) adder</a:t>
            </a:r>
          </a:p>
          <a:p>
            <a:pPr lvl="1"/>
            <a:r>
              <a:rPr lang="en-US" dirty="0"/>
              <a:t>Read the Wikipedia…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5776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D7D37-8E0D-8B48-82C7-3463787C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terminology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3F2CDF-4BB7-6D4D-8C59-C091439E3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Combinational units: pure logical functions.  </a:t>
            </a:r>
          </a:p>
          <a:p>
            <a:pPr lvl="1"/>
            <a:r>
              <a:rPr lang="en-US" dirty="0"/>
              <a:t>Output depends only on input  </a:t>
            </a:r>
          </a:p>
          <a:p>
            <a:pPr lvl="1"/>
            <a:r>
              <a:rPr lang="en-US" dirty="0"/>
              <a:t>No side effect (except delay)</a:t>
            </a:r>
          </a:p>
          <a:p>
            <a:pPr lvl="1"/>
            <a:r>
              <a:rPr lang="en-US" dirty="0"/>
              <a:t>Can be described by single logical expression</a:t>
            </a:r>
          </a:p>
          <a:p>
            <a:r>
              <a:rPr lang="en-US" dirty="0"/>
              <a:t>Sequential units: have internal state</a:t>
            </a:r>
          </a:p>
          <a:p>
            <a:pPr lvl="1"/>
            <a:r>
              <a:rPr lang="en-US" dirty="0"/>
              <a:t>Output depends not only on the inputs</a:t>
            </a:r>
          </a:p>
          <a:p>
            <a:pPr lvl="1"/>
            <a:r>
              <a:rPr lang="en-US" dirty="0"/>
              <a:t>Input can have side-effect (changing internal state)</a:t>
            </a:r>
          </a:p>
          <a:p>
            <a:pPr lvl="1"/>
            <a:r>
              <a:rPr lang="en-US" dirty="0"/>
              <a:t>Require logical elements we did not study yet.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538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AAD7D-D723-FB46-B640-AE29E9EAC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Popular combinatory units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CD1445-8360-DD4B-9CC9-63F0DE84E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Decoder</a:t>
            </a:r>
          </a:p>
          <a:p>
            <a:pPr lvl="1"/>
            <a:r>
              <a:rPr lang="en-US" dirty="0"/>
              <a:t>k inputs, 2</a:t>
            </a:r>
            <a:r>
              <a:rPr lang="en-US" baseline="30000" dirty="0"/>
              <a:t>k </a:t>
            </a:r>
            <a:r>
              <a:rPr lang="en-US" dirty="0"/>
              <a:t>outputs.</a:t>
            </a:r>
          </a:p>
          <a:p>
            <a:pPr lvl="1"/>
            <a:r>
              <a:rPr lang="en-US" dirty="0"/>
              <a:t>Interprets inputs as k-bit number </a:t>
            </a:r>
            <a:r>
              <a:rPr lang="en-US" i="1" dirty="0"/>
              <a:t>n</a:t>
            </a:r>
            <a:r>
              <a:rPr lang="en-US" dirty="0"/>
              <a:t>, sets n-</a:t>
            </a:r>
            <a:r>
              <a:rPr lang="en-US" dirty="0" err="1"/>
              <a:t>th</a:t>
            </a:r>
            <a:r>
              <a:rPr lang="en-US" dirty="0"/>
              <a:t> output to 1, all others to 0</a:t>
            </a:r>
          </a:p>
          <a:p>
            <a:pPr lvl="1"/>
            <a:r>
              <a:rPr lang="en-US" dirty="0"/>
              <a:t>Standard decoders usually have “Enable” input.  When Enable is down, all outputs are down</a:t>
            </a:r>
          </a:p>
          <a:p>
            <a:r>
              <a:rPr lang="en-US" dirty="0"/>
              <a:t>Multiplexer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k </a:t>
            </a:r>
            <a:r>
              <a:rPr lang="en-US" dirty="0"/>
              <a:t>m-bit inputs and one k-bit selector input</a:t>
            </a:r>
          </a:p>
          <a:p>
            <a:pPr lvl="1"/>
            <a:r>
              <a:rPr lang="en-US" dirty="0"/>
              <a:t>Connects n-</a:t>
            </a:r>
            <a:r>
              <a:rPr lang="en-US" dirty="0" err="1"/>
              <a:t>th</a:t>
            </a:r>
            <a:r>
              <a:rPr lang="en-US" dirty="0"/>
              <a:t> input to the output</a:t>
            </a:r>
          </a:p>
          <a:p>
            <a:pPr lvl="1"/>
            <a:endParaRPr lang="ru-RU" baseline="30000" dirty="0"/>
          </a:p>
        </p:txBody>
      </p:sp>
    </p:spTree>
    <p:extLst>
      <p:ext uri="{BB962C8B-B14F-4D97-AF65-F5344CB8AC3E}">
        <p14:creationId xmlns:p14="http://schemas.microsoft.com/office/powerpoint/2010/main" val="363613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1988D-E61C-D34E-985D-5D54C3203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2x4 decoder</a:t>
            </a:r>
            <a:endParaRPr lang="ru-RU" dirty="0"/>
          </a:p>
        </p:txBody>
      </p:sp>
      <p:pic>
        <p:nvPicPr>
          <p:cNvPr id="8195" name="Picture 3" descr="page1image58383680">
            <a:extLst>
              <a:ext uri="{FF2B5EF4-FFF2-40B4-BE49-F238E27FC236}">
                <a16:creationId xmlns:a16="http://schemas.microsoft.com/office/drawing/2014/main" id="{A6AE82A0-0387-B942-87D7-77128830E2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951" y="1825625"/>
            <a:ext cx="5672097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711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204B9F-1449-C740-B248-C0BAB0A33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 (mux)</a:t>
            </a:r>
            <a:endParaRPr lang="ru-RU" dirty="0"/>
          </a:p>
        </p:txBody>
      </p:sp>
      <p:pic>
        <p:nvPicPr>
          <p:cNvPr id="9217" name="Picture 1" descr="page1image58272528">
            <a:extLst>
              <a:ext uri="{FF2B5EF4-FFF2-40B4-BE49-F238E27FC236}">
                <a16:creationId xmlns:a16="http://schemas.microsoft.com/office/drawing/2014/main" id="{303B4E85-C56E-3F49-B890-37216064E2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7553" y="1825625"/>
            <a:ext cx="805689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53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E60386-98E0-C742-B9D4-9B9C1CDD6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the adder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DBF175A-68A3-A148-908D-7A113990D0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Two bit half adder</a:t>
                </a:r>
              </a:p>
              <a:p>
                <a:r>
                  <a:rPr lang="en-US" dirty="0"/>
                  <a:t>Adds two bits and produces result and carry bit</a:t>
                </a:r>
              </a:p>
              <a:p>
                <a:r>
                  <a:rPr lang="en-US" dirty="0"/>
                  <a:t>S=A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⊕</m:t>
                    </m:r>
                  </m:oMath>
                </a14:m>
                <a:r>
                  <a:rPr lang="en-US" dirty="0"/>
                  <a:t>B, </a:t>
                </a:r>
                <a:r>
                  <a:rPr lang="en-US" dirty="0" err="1"/>
                  <a:t>Cout</a:t>
                </a:r>
                <a:r>
                  <a:rPr lang="en-US" dirty="0"/>
                  <a:t>=A^B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DBF175A-68A3-A148-908D-7A113990D0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3"/>
                <a:stretch>
                  <a:fillRect l="-965" t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page1image58324592">
            <a:extLst>
              <a:ext uri="{FF2B5EF4-FFF2-40B4-BE49-F238E27FC236}">
                <a16:creationId xmlns:a16="http://schemas.microsoft.com/office/drawing/2014/main" id="{F1FBA5DB-4A88-6944-A768-4C86407A0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3429000"/>
            <a:ext cx="4457700" cy="2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265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AF717-8869-A540-8ECC-76190490F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full adder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EA3CEA-D555-514E-92BD-4F130B433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three inputs: A, B, </a:t>
            </a:r>
            <a:r>
              <a:rPr lang="en-US" dirty="0" err="1"/>
              <a:t>Cin</a:t>
            </a:r>
            <a:endParaRPr lang="en-US" dirty="0"/>
          </a:p>
          <a:p>
            <a:r>
              <a:rPr lang="en-US" dirty="0"/>
              <a:t>Also has two outputs: R and </a:t>
            </a:r>
            <a:r>
              <a:rPr lang="en-US" dirty="0" err="1"/>
              <a:t>Cout</a:t>
            </a:r>
            <a:endParaRPr lang="en-US" dirty="0"/>
          </a:p>
          <a:p>
            <a:r>
              <a:rPr lang="en-US" dirty="0"/>
              <a:t>Can be constructed from two half adders</a:t>
            </a:r>
          </a:p>
          <a:p>
            <a:endParaRPr lang="ru-RU" dirty="0"/>
          </a:p>
        </p:txBody>
      </p:sp>
      <p:pic>
        <p:nvPicPr>
          <p:cNvPr id="2049" name="Picture 1" descr="page1image58351744">
            <a:extLst>
              <a:ext uri="{FF2B5EF4-FFF2-40B4-BE49-F238E27FC236}">
                <a16:creationId xmlns:a16="http://schemas.microsoft.com/office/drawing/2014/main" id="{16C90765-9066-2249-9354-283C0569D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3429000"/>
            <a:ext cx="6946900" cy="261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44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B867CB-24A3-1843-AFF2-D3E1038C7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7"/>
            <a:ext cx="4177071" cy="962468"/>
          </a:xfrm>
        </p:spPr>
        <p:txBody>
          <a:bodyPr>
            <a:normAutofit/>
          </a:bodyPr>
          <a:lstStyle/>
          <a:p>
            <a:r>
              <a:rPr lang="en-US" sz="3700" dirty="0"/>
              <a:t>Three-bit adder</a:t>
            </a:r>
            <a:endParaRPr lang="ru-RU" sz="3700" dirty="0"/>
          </a:p>
        </p:txBody>
      </p:sp>
      <p:sp>
        <p:nvSpPr>
          <p:cNvPr id="2055" name="Content Placeholder 2054">
            <a:extLst>
              <a:ext uri="{FF2B5EF4-FFF2-40B4-BE49-F238E27FC236}">
                <a16:creationId xmlns:a16="http://schemas.microsoft.com/office/drawing/2014/main" id="{F2778817-FC98-48FF-A7D2-207DCD9D9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1651264"/>
            <a:ext cx="4177070" cy="45725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three full adders in a row</a:t>
            </a:r>
          </a:p>
          <a:p>
            <a:r>
              <a:rPr lang="en-US" dirty="0"/>
              <a:t>Connect Cout0 to Cin1,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Sounds simple and good enough for Logisim</a:t>
            </a:r>
          </a:p>
          <a:p>
            <a:r>
              <a:rPr lang="en-US" dirty="0"/>
              <a:t>For real devices, carry must propagate from bit 0 to N</a:t>
            </a:r>
          </a:p>
          <a:p>
            <a:r>
              <a:rPr lang="en-US" dirty="0"/>
              <a:t>This design is known as ripple carry adder</a:t>
            </a:r>
          </a:p>
          <a:p>
            <a:r>
              <a:rPr lang="en-US" dirty="0"/>
              <a:t>Delay ~= O(N)</a:t>
            </a:r>
          </a:p>
          <a:p>
            <a:r>
              <a:rPr lang="en-US" dirty="0"/>
              <a:t>We discuss this later</a:t>
            </a:r>
          </a:p>
        </p:txBody>
      </p:sp>
      <p:pic>
        <p:nvPicPr>
          <p:cNvPr id="3074" name="Picture 2" descr="page1image58325216">
            <a:extLst>
              <a:ext uri="{FF2B5EF4-FFF2-40B4-BE49-F238E27FC236}">
                <a16:creationId xmlns:a16="http://schemas.microsoft.com/office/drawing/2014/main" id="{C299DF2A-EDF0-4F49-AB14-03431985A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928" y="264823"/>
            <a:ext cx="5416101" cy="632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419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7023AB-7D49-924A-85B4-D880E3D02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Logisim notation for repeating circuits</a:t>
            </a:r>
            <a:endParaRPr lang="ru-RU" dirty="0"/>
          </a:p>
        </p:txBody>
      </p:sp>
      <p:pic>
        <p:nvPicPr>
          <p:cNvPr id="4098" name="Picture 2" descr="page1image58238928">
            <a:extLst>
              <a:ext uri="{FF2B5EF4-FFF2-40B4-BE49-F238E27FC236}">
                <a16:creationId xmlns:a16="http://schemas.microsoft.com/office/drawing/2014/main" id="{C56ABDFD-1697-5C49-A65F-D48A2B0A24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847" y="1828800"/>
            <a:ext cx="9838267" cy="42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8785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477</Words>
  <Application>Microsoft Macintosh PowerPoint</Application>
  <PresentationFormat>Широкоэкранный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Lecture 3  Combinational units. Adders</vt:lpstr>
      <vt:lpstr>Some terminology</vt:lpstr>
      <vt:lpstr>Popular combinatory units</vt:lpstr>
      <vt:lpstr>2x4 decoder</vt:lpstr>
      <vt:lpstr>Multiplexer (mux)</vt:lpstr>
      <vt:lpstr>So, the adder</vt:lpstr>
      <vt:lpstr>The full adder</vt:lpstr>
      <vt:lpstr>Three-bit adder</vt:lpstr>
      <vt:lpstr>Logisim notation for repeating circuits</vt:lpstr>
      <vt:lpstr>How to deal with carry propagation delay?</vt:lpstr>
      <vt:lpstr>Carry-save adder</vt:lpstr>
      <vt:lpstr>Carry-lookahead</vt:lpstr>
      <vt:lpstr>4-bit carry lookahead in Logisim</vt:lpstr>
      <vt:lpstr>Ways to produce multibit adder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  Adders</dc:title>
  <dc:creator>Dmitry Irtegov</dc:creator>
  <cp:lastModifiedBy>Dmitry Irtegov</cp:lastModifiedBy>
  <cp:revision>8</cp:revision>
  <dcterms:created xsi:type="dcterms:W3CDTF">2019-02-12T18:46:42Z</dcterms:created>
  <dcterms:modified xsi:type="dcterms:W3CDTF">2019-02-19T17:05:47Z</dcterms:modified>
</cp:coreProperties>
</file>